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94701" autoAdjust="0"/>
  </p:normalViewPr>
  <p:slideViewPr>
    <p:cSldViewPr snapToGrid="0" snapToObjects="1" showGuides="1">
      <p:cViewPr>
        <p:scale>
          <a:sx n="33" d="100"/>
          <a:sy n="33" d="100"/>
        </p:scale>
        <p:origin x="-1410" y="-3474"/>
      </p:cViewPr>
      <p:guideLst>
        <p:guide orient="horz" pos="3318"/>
        <p:guide orient="horz" pos="288"/>
        <p:guide orient="horz" pos="20160"/>
        <p:guide orient="horz"/>
        <p:guide pos="581"/>
        <p:guide pos="2706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3/12/2016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3/12/2016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1030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41"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587165"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58716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22258339"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22250400"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2914027"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2914027"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2914027"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2914027"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2914027"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2914027"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904188"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212225"/>
            <a:ext cx="10056813"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922341" y="534886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02598" y="15043762"/>
            <a:ext cx="1005840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1587163" y="6204287"/>
            <a:ext cx="2072004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11587164" y="5348867"/>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(header)  MATERIALS &amp; METHODS</a:t>
            </a:r>
            <a:endParaRPr lang="en-US" dirty="0"/>
          </a:p>
        </p:txBody>
      </p:sp>
      <p:sp>
        <p:nvSpPr>
          <p:cNvPr id="23" name="Text Placeholder 3"/>
          <p:cNvSpPr>
            <a:spLocks noGrp="1"/>
          </p:cNvSpPr>
          <p:nvPr>
            <p:ph type="body" sz="quarter" idx="23" hasCustomPrompt="1"/>
          </p:nvPr>
        </p:nvSpPr>
        <p:spPr>
          <a:xfrm>
            <a:off x="11587164" y="21896538"/>
            <a:ext cx="20720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11587162" y="21074746"/>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32905536" y="5348867"/>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32905536" y="6212225"/>
            <a:ext cx="1004701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32905536"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32905536" y="15011402"/>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32905536" y="2566987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32905536" y="26436774"/>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1.vml"/><Relationship Id="rId7" Type="http://schemas.openxmlformats.org/officeDocument/2006/relationships/image" Target="../media/image8.png"/><Relationship Id="rId12" Type="http://schemas.openxmlformats.org/officeDocument/2006/relationships/oleObject" Target="../embeddings/oleObject3.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1.xml"/><Relationship Id="rId16" Type="http://schemas.openxmlformats.org/officeDocument/2006/relationships/image" Target="../media/image4.wmf"/><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4.bin"/><Relationship Id="rId10" Type="http://schemas.openxmlformats.org/officeDocument/2006/relationships/oleObject" Target="../embeddings/oleObject2.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2.vml"/><Relationship Id="rId7" Type="http://schemas.openxmlformats.org/officeDocument/2006/relationships/oleObject" Target="../embeddings/oleObject6.bin"/><Relationship Id="rId12" Type="http://schemas.openxmlformats.org/officeDocument/2006/relationships/image" Target="../media/image6.png"/><Relationship Id="rId17" Type="http://schemas.openxmlformats.org/officeDocument/2006/relationships/oleObject" Target="../embeddings/oleObject8.bin"/><Relationship Id="rId2" Type="http://schemas.openxmlformats.org/officeDocument/2006/relationships/theme" Target="../theme/theme2.xml"/><Relationship Id="rId16" Type="http://schemas.openxmlformats.org/officeDocument/2006/relationships/image" Target="../media/image1.wmf"/><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7.bin"/><Relationship Id="rId10" Type="http://schemas.openxmlformats.org/officeDocument/2006/relationships/image" Target="../media/image10.jpeg"/><Relationship Id="rId4" Type="http://schemas.openxmlformats.org/officeDocument/2006/relationships/oleObject" Target="../embeddings/oleObject5.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3.vml"/><Relationship Id="rId7" Type="http://schemas.openxmlformats.org/officeDocument/2006/relationships/oleObject" Target="../embeddings/oleObject10.bin"/><Relationship Id="rId12" Type="http://schemas.openxmlformats.org/officeDocument/2006/relationships/image" Target="../media/image6.png"/><Relationship Id="rId17" Type="http://schemas.openxmlformats.org/officeDocument/2006/relationships/oleObject" Target="../embeddings/oleObject12.bin"/><Relationship Id="rId2" Type="http://schemas.openxmlformats.org/officeDocument/2006/relationships/theme" Target="../theme/theme3.xml"/><Relationship Id="rId16" Type="http://schemas.openxmlformats.org/officeDocument/2006/relationships/image" Target="../media/image1.wmf"/><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11.bin"/><Relationship Id="rId10" Type="http://schemas.openxmlformats.org/officeDocument/2006/relationships/image" Target="../media/image10.jpeg"/><Relationship Id="rId4" Type="http://schemas.openxmlformats.org/officeDocument/2006/relationships/oleObject" Target="../embeddings/oleObject9.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0600"/>
            <a:ext cx="43891200" cy="45719"/>
          </a:xfrm>
          <a:prstGeom prst="rect">
            <a:avLst/>
          </a:prstGeom>
          <a:solidFill>
            <a:schemeClr val="accent5">
              <a:lumMod val="50000"/>
            </a:schemeClr>
          </a:solidFill>
          <a:ln w="152400">
            <a:solidFill>
              <a:schemeClr val="accent5">
                <a:lumMod val="50000"/>
              </a:schemeClr>
            </a:solid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567305" y="32315729"/>
            <a:ext cx="2514600" cy="336819"/>
          </a:xfrm>
          <a:prstGeom prst="rect">
            <a:avLst/>
          </a:prstGeom>
          <a:noFill/>
          <a:ln w="9525">
            <a:solidFill>
              <a:schemeClr val="accent5">
                <a:lumMod val="50000"/>
              </a:schemeClr>
            </a:solid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2" name="Rounded Rectangle 1"/>
          <p:cNvSpPr/>
          <p:nvPr userDrawn="1"/>
        </p:nvSpPr>
        <p:spPr>
          <a:xfrm>
            <a:off x="922338"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1587692"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22253046"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userDrawn="1"/>
        </p:nvSpPr>
        <p:spPr>
          <a:xfrm>
            <a:off x="32918400"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6"/>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6"/>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246"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247"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248"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249"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60" name="TextBox 5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spTree>
  </p:cSld>
  <p:clrMap bg1="lt1" tx1="dk1" bg2="lt2" tx2="dk2" accent1="accent1" accent2="accent2" accent3="accent3" accent4="accent4" accent5="accent5" accent6="accent6" hlink="hlink" folHlink="folHlink"/>
  <p:sldLayoutIdLst>
    <p:sldLayoutId id="2147483652"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484177"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userDrawn="1"/>
        </p:nvSpPr>
        <p:spPr>
          <a:xfrm>
            <a:off x="922338"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15154504"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29386670"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270"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271"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50" name="TextBox 4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4" name="Group 53"/>
          <p:cNvGrpSpPr/>
          <p:nvPr userDrawn="1"/>
        </p:nvGrpSpPr>
        <p:grpSpPr>
          <a:xfrm>
            <a:off x="-11225189" y="-1"/>
            <a:ext cx="11018865" cy="329184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11"/>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9" name="Group 58"/>
            <p:cNvGrpSpPr/>
            <p:nvPr userDrawn="1"/>
          </p:nvGrpSpPr>
          <p:grpSpPr>
            <a:xfrm>
              <a:off x="-9744993" y="23540957"/>
              <a:ext cx="7531182" cy="2120439"/>
              <a:chOff x="-4470427" y="11016658"/>
              <a:chExt cx="3470785" cy="974220"/>
            </a:xfrm>
          </p:grpSpPr>
          <p:grpSp>
            <p:nvGrpSpPr>
              <p:cNvPr id="65" name="Group 64"/>
              <p:cNvGrpSpPr/>
              <p:nvPr userDrawn="1"/>
            </p:nvGrpSpPr>
            <p:grpSpPr>
              <a:xfrm>
                <a:off x="-2783495" y="11060886"/>
                <a:ext cx="624431" cy="893535"/>
                <a:chOff x="-3958697" y="11117435"/>
                <a:chExt cx="779338" cy="1280430"/>
              </a:xfrm>
            </p:grpSpPr>
            <p:pic>
              <p:nvPicPr>
                <p:cNvPr id="71" name="Picture 70"/>
                <p:cNvPicPr>
                  <a:picLocks noChangeAspect="1"/>
                </p:cNvPicPr>
                <p:nvPr userDrawn="1"/>
              </p:nvPicPr>
              <p:blipFill>
                <a:blip r:embed="rId13"/>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6" name="Group 65"/>
              <p:cNvGrpSpPr/>
              <p:nvPr userDrawn="1"/>
            </p:nvGrpSpPr>
            <p:grpSpPr>
              <a:xfrm>
                <a:off x="-2033159" y="11060889"/>
                <a:ext cx="1033517" cy="893529"/>
                <a:chOff x="-2921738" y="11200127"/>
                <a:chExt cx="1420279" cy="1227904"/>
              </a:xfrm>
            </p:grpSpPr>
            <p:pic>
              <p:nvPicPr>
                <p:cNvPr id="69" name="Picture 68"/>
                <p:cNvPicPr>
                  <a:picLocks noChangeAspect="1"/>
                </p:cNvPicPr>
                <p:nvPr userDrawn="1"/>
              </p:nvPicPr>
              <p:blipFill>
                <a:blip r:embed="rId13"/>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7" name="Picture 66"/>
              <p:cNvPicPr>
                <a:picLocks noChangeAspect="1"/>
              </p:cNvPicPr>
              <p:nvPr userDrawn="1"/>
            </p:nvPicPr>
            <p:blipFill>
              <a:blip r:embed="rId14"/>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60" name="Group 59"/>
            <p:cNvGrpSpPr/>
            <p:nvPr userDrawn="1"/>
          </p:nvGrpSpPr>
          <p:grpSpPr>
            <a:xfrm>
              <a:off x="-10398793" y="27751410"/>
              <a:ext cx="9323012" cy="2453251"/>
              <a:chOff x="-4754996" y="12734136"/>
              <a:chExt cx="4296559"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272"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273"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3" name="TextBox 62"/>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4" name="TextBox 6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Tree>
  </p:cSld>
  <p:clrMap bg1="lt1" tx1="dk1" bg2="lt2" tx2="dk2" accent1="accent1" accent2="accent2" accent3="accent3" accent4="accent4" accent5="accent5" accent6="accent6" hlink="hlink" folHlink="folHlink"/>
  <p:sldLayoutIdLst>
    <p:sldLayoutId id="2147483658"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484177"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21" name="Rounded Rectangle 20"/>
          <p:cNvSpPr/>
          <p:nvPr userDrawn="1"/>
        </p:nvSpPr>
        <p:spPr>
          <a:xfrm>
            <a:off x="922338"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32918400"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1583194" y="5267325"/>
            <a:ext cx="20724813" cy="26736675"/>
          </a:xfrm>
          <a:prstGeom prst="roundRect">
            <a:avLst>
              <a:gd name="adj" fmla="val 2853"/>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p:cNvGrpSpPr/>
          <p:nvPr userDrawn="1"/>
        </p:nvGrpSpPr>
        <p:grpSpPr>
          <a:xfrm>
            <a:off x="44157839" y="-55065"/>
            <a:ext cx="11062139" cy="32973465"/>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294"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295"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49" name="TextBox 48"/>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3" name="Group 52"/>
          <p:cNvGrpSpPr/>
          <p:nvPr userDrawn="1"/>
        </p:nvGrpSpPr>
        <p:grpSpPr>
          <a:xfrm>
            <a:off x="-11225189" y="-1"/>
            <a:ext cx="11018865" cy="329184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1"/>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120439"/>
              <a:chOff x="-4470427" y="11016658"/>
              <a:chExt cx="3470785" cy="974220"/>
            </a:xfrm>
          </p:grpSpPr>
          <p:grpSp>
            <p:nvGrpSpPr>
              <p:cNvPr id="64" name="Group 63"/>
              <p:cNvGrpSpPr/>
              <p:nvPr userDrawn="1"/>
            </p:nvGrpSpPr>
            <p:grpSpPr>
              <a:xfrm>
                <a:off x="-2783495" y="11060886"/>
                <a:ext cx="624431" cy="893535"/>
                <a:chOff x="-3958697" y="11117435"/>
                <a:chExt cx="779338" cy="1280430"/>
              </a:xfrm>
            </p:grpSpPr>
            <p:pic>
              <p:nvPicPr>
                <p:cNvPr id="70" name="Picture 69"/>
                <p:cNvPicPr>
                  <a:picLocks noChangeAspect="1"/>
                </p:cNvPicPr>
                <p:nvPr userDrawn="1"/>
              </p:nvPicPr>
              <p:blipFill>
                <a:blip r:embed="rId13"/>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5" name="Group 64"/>
              <p:cNvGrpSpPr/>
              <p:nvPr userDrawn="1"/>
            </p:nvGrpSpPr>
            <p:grpSpPr>
              <a:xfrm>
                <a:off x="-2033159" y="11060889"/>
                <a:ext cx="1033517" cy="893529"/>
                <a:chOff x="-2921738" y="11200127"/>
                <a:chExt cx="1420279" cy="1227904"/>
              </a:xfrm>
            </p:grpSpPr>
            <p:pic>
              <p:nvPicPr>
                <p:cNvPr id="68" name="Picture 67"/>
                <p:cNvPicPr>
                  <a:picLocks noChangeAspect="1"/>
                </p:cNvPicPr>
                <p:nvPr userDrawn="1"/>
              </p:nvPicPr>
              <p:blipFill>
                <a:blip r:embed="rId13"/>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6" name="Picture 65"/>
              <p:cNvPicPr>
                <a:picLocks noChangeAspect="1"/>
              </p:cNvPicPr>
              <p:nvPr userDrawn="1"/>
            </p:nvPicPr>
            <p:blipFill>
              <a:blip r:embed="rId14"/>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59" name="Group 58"/>
            <p:cNvGrpSpPr/>
            <p:nvPr userDrawn="1"/>
          </p:nvGrpSpPr>
          <p:grpSpPr>
            <a:xfrm>
              <a:off x="-10398793" y="27751410"/>
              <a:ext cx="9323012" cy="2453251"/>
              <a:chOff x="-4754996" y="12734136"/>
              <a:chExt cx="4296559"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296"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297"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3" name="TextBox 62"/>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Tree>
  </p:cSld>
  <p:clrMap bg1="lt1" tx1="dk1" bg2="lt2" tx2="dk2" accent1="accent1" accent2="accent2" accent3="accent3" accent4="accent4" accent5="accent5" accent6="accent6" hlink="hlink" folHlink="folHlink"/>
  <p:sldLayoutIdLst>
    <p:sldLayoutId id="2147483654"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ext Placeholder 452"/>
          <p:cNvSpPr>
            <a:spLocks noGrp="1"/>
          </p:cNvSpPr>
          <p:nvPr>
            <p:ph type="body" sz="quarter" idx="20"/>
          </p:nvPr>
        </p:nvSpPr>
        <p:spPr>
          <a:xfrm>
            <a:off x="904188" y="11593218"/>
            <a:ext cx="10050462" cy="754045"/>
          </a:xfrm>
        </p:spPr>
        <p:txBody>
          <a:bodyPr/>
          <a:lstStyle/>
          <a:p>
            <a:r>
              <a:rPr lang="en-US" dirty="0" smtClean="0"/>
              <a:t>MOVIE FEATURE GENERATION</a:t>
            </a:r>
            <a:endParaRPr lang="en-US" dirty="0"/>
          </a:p>
        </p:txBody>
      </p:sp>
      <p:sp>
        <p:nvSpPr>
          <p:cNvPr id="455" name="Text Placeholder 454"/>
          <p:cNvSpPr>
            <a:spLocks noGrp="1"/>
          </p:cNvSpPr>
          <p:nvPr>
            <p:ph type="body" sz="quarter" idx="22"/>
          </p:nvPr>
        </p:nvSpPr>
        <p:spPr>
          <a:xfrm>
            <a:off x="11608969" y="5911671"/>
            <a:ext cx="10048875" cy="754045"/>
          </a:xfrm>
        </p:spPr>
        <p:txBody>
          <a:bodyPr/>
          <a:lstStyle/>
          <a:p>
            <a:r>
              <a:rPr lang="en-US" dirty="0"/>
              <a:t>MOVIE FEATURE </a:t>
            </a:r>
            <a:r>
              <a:rPr lang="en-US" dirty="0" smtClean="0"/>
              <a:t>GENERATION (cont.)</a:t>
            </a:r>
            <a:endParaRPr lang="en-US" dirty="0"/>
          </a:p>
        </p:txBody>
      </p:sp>
      <p:sp>
        <p:nvSpPr>
          <p:cNvPr id="457" name="Text Placeholder 456"/>
          <p:cNvSpPr>
            <a:spLocks noGrp="1"/>
          </p:cNvSpPr>
          <p:nvPr>
            <p:ph type="body" sz="quarter" idx="24"/>
          </p:nvPr>
        </p:nvSpPr>
        <p:spPr>
          <a:xfrm>
            <a:off x="22313957" y="12872508"/>
            <a:ext cx="10058400" cy="754045"/>
          </a:xfrm>
        </p:spPr>
        <p:txBody>
          <a:bodyPr/>
          <a:lstStyle/>
          <a:p>
            <a:r>
              <a:rPr lang="en-US" dirty="0" smtClean="0"/>
              <a:t>RESULTS</a:t>
            </a:r>
            <a:endParaRPr lang="en-US" dirty="0"/>
          </a:p>
        </p:txBody>
      </p:sp>
      <p:sp>
        <p:nvSpPr>
          <p:cNvPr id="458" name="Text Placeholder 457"/>
          <p:cNvSpPr>
            <a:spLocks noGrp="1"/>
          </p:cNvSpPr>
          <p:nvPr>
            <p:ph type="body" sz="quarter" idx="25"/>
          </p:nvPr>
        </p:nvSpPr>
        <p:spPr>
          <a:xfrm>
            <a:off x="32925020" y="14615171"/>
            <a:ext cx="10047018" cy="754045"/>
          </a:xfrm>
        </p:spPr>
        <p:txBody>
          <a:bodyPr/>
          <a:lstStyle/>
          <a:p>
            <a:r>
              <a:rPr lang="en-US" dirty="0" smtClean="0"/>
              <a:t>CONCLUSIONS AND FUTURE WORK</a:t>
            </a:r>
            <a:endParaRPr lang="en-US" dirty="0"/>
          </a:p>
        </p:txBody>
      </p:sp>
      <p:sp>
        <p:nvSpPr>
          <p:cNvPr id="460" name="Text Placeholder 459"/>
          <p:cNvSpPr>
            <a:spLocks noGrp="1"/>
          </p:cNvSpPr>
          <p:nvPr>
            <p:ph type="body" sz="quarter" idx="27"/>
          </p:nvPr>
        </p:nvSpPr>
        <p:spPr>
          <a:xfrm>
            <a:off x="32961532" y="25246536"/>
            <a:ext cx="10047018" cy="754045"/>
          </a:xfrm>
        </p:spPr>
        <p:txBody>
          <a:bodyPr/>
          <a:lstStyle/>
          <a:p>
            <a:r>
              <a:rPr lang="en-US" dirty="0" smtClean="0"/>
              <a:t>REFERENCES</a:t>
            </a:r>
            <a:endParaRPr lang="en-US" dirty="0"/>
          </a:p>
        </p:txBody>
      </p:sp>
      <p:sp>
        <p:nvSpPr>
          <p:cNvPr id="461" name="Text Placeholder 460"/>
          <p:cNvSpPr>
            <a:spLocks noGrp="1"/>
          </p:cNvSpPr>
          <p:nvPr>
            <p:ph type="body" sz="quarter" idx="28"/>
          </p:nvPr>
        </p:nvSpPr>
        <p:spPr>
          <a:xfrm>
            <a:off x="32961532" y="25985200"/>
            <a:ext cx="10052050" cy="2400635"/>
          </a:xfrm>
        </p:spPr>
        <p:txBody>
          <a:bodyPr/>
          <a:lstStyle/>
          <a:p>
            <a:r>
              <a:rPr lang="en-US" sz="3000" dirty="0" smtClean="0"/>
              <a:t>[1] </a:t>
            </a:r>
            <a:r>
              <a:rPr lang="en-US" sz="3000" i="1" dirty="0" smtClean="0"/>
              <a:t>OpenCV</a:t>
            </a:r>
            <a:r>
              <a:rPr lang="en-US" sz="3000" dirty="0" smtClean="0"/>
              <a:t>. </a:t>
            </a:r>
            <a:r>
              <a:rPr lang="en-US" sz="3000" dirty="0" err="1"/>
              <a:t>Itseez</a:t>
            </a:r>
            <a:r>
              <a:rPr lang="en-US" sz="3000" dirty="0"/>
              <a:t>. Web. 09 Mar. 2016. http://</a:t>
            </a:r>
            <a:r>
              <a:rPr lang="en-US" sz="3000" dirty="0" err="1"/>
              <a:t>opencv.org</a:t>
            </a:r>
            <a:r>
              <a:rPr lang="en-US" sz="3000" dirty="0"/>
              <a:t>/.</a:t>
            </a:r>
          </a:p>
          <a:p>
            <a:r>
              <a:rPr lang="en-US" sz="3000" dirty="0"/>
              <a:t>[2] Canny, J., </a:t>
            </a:r>
            <a:r>
              <a:rPr lang="en-US" sz="3000" i="1" dirty="0" smtClean="0"/>
              <a:t>A </a:t>
            </a:r>
            <a:r>
              <a:rPr lang="en-US" sz="3000" i="1" dirty="0"/>
              <a:t>Computational Approach To Edge </a:t>
            </a:r>
            <a:r>
              <a:rPr lang="en-US" sz="3000" i="1" dirty="0" smtClean="0"/>
              <a:t>Detection</a:t>
            </a:r>
            <a:r>
              <a:rPr lang="en-US" sz="3000" dirty="0" smtClean="0"/>
              <a:t>, </a:t>
            </a:r>
            <a:r>
              <a:rPr lang="en-US" sz="3000" dirty="0"/>
              <a:t>IEEE Trans. Pattern Analysis and Machine Intelligence, 8(6):679–698, </a:t>
            </a:r>
            <a:r>
              <a:rPr lang="en-US" sz="3000" dirty="0" smtClean="0"/>
              <a:t>1986</a:t>
            </a:r>
          </a:p>
        </p:txBody>
      </p:sp>
      <p:sp>
        <p:nvSpPr>
          <p:cNvPr id="462" name="Text Placeholder 461"/>
          <p:cNvSpPr>
            <a:spLocks noGrp="1"/>
          </p:cNvSpPr>
          <p:nvPr>
            <p:ph type="body" sz="quarter" idx="29"/>
          </p:nvPr>
        </p:nvSpPr>
        <p:spPr>
          <a:xfrm>
            <a:off x="32966564" y="28419168"/>
            <a:ext cx="10047018" cy="754045"/>
          </a:xfrm>
        </p:spPr>
        <p:txBody>
          <a:bodyPr/>
          <a:lstStyle/>
          <a:p>
            <a:r>
              <a:rPr lang="en-US" dirty="0" smtClean="0"/>
              <a:t>ACKNOWLEDGEMENTS</a:t>
            </a:r>
            <a:endParaRPr lang="en-US" dirty="0"/>
          </a:p>
        </p:txBody>
      </p:sp>
      <p:sp>
        <p:nvSpPr>
          <p:cNvPr id="465" name="Text Placeholder 464"/>
          <p:cNvSpPr>
            <a:spLocks noGrp="1"/>
          </p:cNvSpPr>
          <p:nvPr>
            <p:ph type="body" sz="quarter" idx="150"/>
          </p:nvPr>
        </p:nvSpPr>
        <p:spPr/>
        <p:txBody>
          <a:bodyPr/>
          <a:lstStyle/>
          <a:p>
            <a:r>
              <a:rPr lang="en-US" dirty="0" smtClean="0"/>
              <a:t>University of Washington, Physics/Aeronautics &amp; Astronautics</a:t>
            </a:r>
            <a:endParaRPr lang="en-US" dirty="0"/>
          </a:p>
        </p:txBody>
      </p:sp>
      <p:sp>
        <p:nvSpPr>
          <p:cNvPr id="466" name="Text Placeholder 465"/>
          <p:cNvSpPr>
            <a:spLocks noGrp="1"/>
          </p:cNvSpPr>
          <p:nvPr>
            <p:ph type="body" sz="quarter" idx="151"/>
          </p:nvPr>
        </p:nvSpPr>
        <p:spPr/>
        <p:txBody>
          <a:bodyPr>
            <a:normAutofit fontScale="92500" lnSpcReduction="10000"/>
          </a:bodyPr>
          <a:lstStyle/>
          <a:p>
            <a:r>
              <a:rPr lang="en-US" dirty="0"/>
              <a:t> John </a:t>
            </a:r>
            <a:r>
              <a:rPr lang="en-US" dirty="0" smtClean="0"/>
              <a:t>Fuini, Nathaniel </a:t>
            </a:r>
            <a:r>
              <a:rPr lang="en-US" dirty="0"/>
              <a:t>Guy</a:t>
            </a:r>
            <a:r>
              <a:rPr lang="en-US" dirty="0" smtClean="0"/>
              <a:t>, </a:t>
            </a:r>
            <a:r>
              <a:rPr lang="en-US" dirty="0"/>
              <a:t>and Yong Han Noel Kim</a:t>
            </a:r>
          </a:p>
        </p:txBody>
      </p:sp>
      <p:sp>
        <p:nvSpPr>
          <p:cNvPr id="467" name="Text Placeholder 466"/>
          <p:cNvSpPr>
            <a:spLocks noGrp="1"/>
          </p:cNvSpPr>
          <p:nvPr>
            <p:ph type="body" sz="quarter" idx="153"/>
          </p:nvPr>
        </p:nvSpPr>
        <p:spPr>
          <a:xfrm>
            <a:off x="2844800" y="465813"/>
            <a:ext cx="38760399" cy="2691612"/>
          </a:xfrm>
        </p:spPr>
        <p:txBody>
          <a:bodyPr>
            <a:normAutofit fontScale="92500"/>
          </a:bodyPr>
          <a:lstStyle/>
          <a:p>
            <a:r>
              <a:rPr lang="en-US" dirty="0"/>
              <a:t>Multimedia Feature Generation of Movie Trailers for Genre Prediction</a:t>
            </a:r>
          </a:p>
        </p:txBody>
      </p:sp>
      <p:sp>
        <p:nvSpPr>
          <p:cNvPr id="8" name="Text Placeholder 7"/>
          <p:cNvSpPr>
            <a:spLocks noGrp="1"/>
          </p:cNvSpPr>
          <p:nvPr>
            <p:ph type="body" sz="quarter" idx="21"/>
          </p:nvPr>
        </p:nvSpPr>
        <p:spPr>
          <a:xfrm>
            <a:off x="11648320" y="17612347"/>
            <a:ext cx="10048874" cy="3385520"/>
          </a:xfrm>
        </p:spPr>
        <p:txBody>
          <a:bodyPr/>
          <a:lstStyle/>
          <a:p>
            <a:r>
              <a:rPr lang="en-US" b="1" dirty="0" smtClean="0"/>
              <a:t>I. Volume</a:t>
            </a:r>
          </a:p>
          <a:p>
            <a:pPr algn="just"/>
            <a:r>
              <a:rPr lang="en-US" dirty="0" smtClean="0"/>
              <a:t>The mean, standard deviation, </a:t>
            </a:r>
            <a:r>
              <a:rPr lang="en-US" dirty="0" smtClean="0"/>
              <a:t>min</a:t>
            </a:r>
            <a:r>
              <a:rPr lang="en-US" dirty="0" smtClean="0"/>
              <a:t>imum</a:t>
            </a:r>
            <a:r>
              <a:rPr lang="en-US" dirty="0" smtClean="0"/>
              <a:t> </a:t>
            </a:r>
            <a:r>
              <a:rPr lang="en-US" dirty="0" smtClean="0"/>
              <a:t>and </a:t>
            </a:r>
            <a:r>
              <a:rPr lang="en-US" dirty="0" smtClean="0"/>
              <a:t>maximum </a:t>
            </a:r>
            <a:r>
              <a:rPr lang="en-US" dirty="0" smtClean="0"/>
              <a:t>volume features were acquired from the audio waveforms.</a:t>
            </a:r>
          </a:p>
          <a:p>
            <a:r>
              <a:rPr lang="en-US" b="1" dirty="0"/>
              <a:t>II. Sudden rise/fall </a:t>
            </a:r>
          </a:p>
          <a:p>
            <a:pPr algn="just"/>
            <a:r>
              <a:rPr lang="en-US" dirty="0" smtClean="0"/>
              <a:t>We captured the occurrence of sudden </a:t>
            </a:r>
            <a:r>
              <a:rPr lang="en-US" dirty="0"/>
              <a:t>increase and decrease of </a:t>
            </a:r>
            <a:r>
              <a:rPr lang="en-US" dirty="0" smtClean="0"/>
              <a:t>volume events (i.e., changes </a:t>
            </a:r>
            <a:r>
              <a:rPr lang="en-US" dirty="0"/>
              <a:t>in volume </a:t>
            </a:r>
            <a:r>
              <a:rPr lang="en-US" dirty="0" smtClean="0"/>
              <a:t>during a </a:t>
            </a:r>
            <a:r>
              <a:rPr lang="en-US" dirty="0"/>
              <a:t>small time </a:t>
            </a:r>
            <a:r>
              <a:rPr lang="en-US" dirty="0" smtClean="0"/>
              <a:t>period, </a:t>
            </a:r>
            <a:r>
              <a:rPr lang="en-US" dirty="0"/>
              <a:t>with a magnitude of change larger than the standard deviation of </a:t>
            </a:r>
            <a:r>
              <a:rPr lang="en-US" dirty="0" smtClean="0"/>
              <a:t>the volume).</a:t>
            </a:r>
            <a:endParaRPr lang="en-US" dirty="0"/>
          </a:p>
        </p:txBody>
      </p:sp>
      <p:sp>
        <p:nvSpPr>
          <p:cNvPr id="9" name="Text Placeholder 8"/>
          <p:cNvSpPr>
            <a:spLocks noGrp="1"/>
          </p:cNvSpPr>
          <p:nvPr>
            <p:ph type="body" sz="quarter" idx="23"/>
          </p:nvPr>
        </p:nvSpPr>
        <p:spPr>
          <a:xfrm>
            <a:off x="11628810" y="26066495"/>
            <a:ext cx="10048874" cy="5924677"/>
          </a:xfrm>
        </p:spPr>
        <p:txBody>
          <a:bodyPr/>
          <a:lstStyle/>
          <a:p>
            <a:pPr algn="just"/>
            <a:r>
              <a:rPr lang="en-US" dirty="0" smtClean="0"/>
              <a:t>  </a:t>
            </a:r>
            <a:r>
              <a:rPr lang="en-US" dirty="0" smtClean="0"/>
              <a:t>Using supervised learning, we </a:t>
            </a:r>
            <a:r>
              <a:rPr lang="en-US" dirty="0" smtClean="0"/>
              <a:t>created a decision tree for each genre.  Each trailer data set is equipped with a </a:t>
            </a:r>
            <a:r>
              <a:rPr lang="en-US" dirty="0"/>
              <a:t>B</a:t>
            </a:r>
            <a:r>
              <a:rPr lang="en-US" dirty="0" smtClean="0"/>
              <a:t>oolean for a given genre. With 958 movie trailers in total, we trained our decision tree on a randomly selected 80% of our trailers using the </a:t>
            </a:r>
            <a:r>
              <a:rPr lang="en-US" dirty="0"/>
              <a:t>MATLAB </a:t>
            </a:r>
            <a:r>
              <a:rPr lang="en-US" dirty="0" smtClean="0"/>
              <a:t>environment </a:t>
            </a:r>
            <a:r>
              <a:rPr lang="en-US" i="1" dirty="0" smtClean="0"/>
              <a:t>(command</a:t>
            </a:r>
            <a:r>
              <a:rPr lang="en-US" i="1" dirty="0"/>
              <a:t>: </a:t>
            </a:r>
            <a:r>
              <a:rPr lang="en-US" i="1" dirty="0" err="1"/>
              <a:t>fitctree</a:t>
            </a:r>
            <a:r>
              <a:rPr lang="en-US" i="1" dirty="0" smtClean="0"/>
              <a:t>)</a:t>
            </a:r>
            <a:r>
              <a:rPr lang="en-US" dirty="0" smtClean="0"/>
              <a:t>.</a:t>
            </a:r>
            <a:r>
              <a:rPr lang="en-US" i="1" dirty="0" smtClean="0"/>
              <a:t>  </a:t>
            </a:r>
            <a:r>
              <a:rPr lang="en-US" dirty="0" smtClean="0"/>
              <a:t>The tree was then tasked with predicting whether or not the remaining 20% of trailers were in a particular genre, and the results were compared to known </a:t>
            </a:r>
            <a:r>
              <a:rPr lang="en-US" dirty="0"/>
              <a:t>B</a:t>
            </a:r>
            <a:r>
              <a:rPr lang="en-US" dirty="0" smtClean="0"/>
              <a:t>oolean values </a:t>
            </a:r>
            <a:r>
              <a:rPr lang="en-US" i="1" dirty="0"/>
              <a:t>(command: predict</a:t>
            </a:r>
            <a:r>
              <a:rPr lang="en-US" i="1" dirty="0" smtClean="0"/>
              <a:t>)</a:t>
            </a:r>
            <a:r>
              <a:rPr lang="en-US" dirty="0" smtClean="0"/>
              <a:t>. We cross-validated this process 40 times for the ten most-populous genres in our data set, and the average success rates are plotted in the results section. </a:t>
            </a:r>
            <a:endParaRPr lang="en-US" dirty="0" smtClean="0"/>
          </a:p>
          <a:p>
            <a:pPr algn="just"/>
            <a:r>
              <a:rPr lang="en-US" dirty="0"/>
              <a:t> </a:t>
            </a:r>
            <a:r>
              <a:rPr lang="en-US" dirty="0" smtClean="0"/>
              <a:t> The binary decision </a:t>
            </a:r>
            <a:r>
              <a:rPr lang="en-US" dirty="0" smtClean="0"/>
              <a:t>tree provides </a:t>
            </a:r>
            <a:r>
              <a:rPr lang="en-US" dirty="0" smtClean="0"/>
              <a:t>an adequate success rate. Nonetheless, we experimented with the support vector machine (SVM) model as well. The </a:t>
            </a:r>
            <a:r>
              <a:rPr lang="en-US" dirty="0" smtClean="0"/>
              <a:t>SVM classifier </a:t>
            </a:r>
            <a:r>
              <a:rPr lang="en-US" dirty="0" smtClean="0"/>
              <a:t>was created </a:t>
            </a:r>
            <a:r>
              <a:rPr lang="en-US" i="1" dirty="0" smtClean="0"/>
              <a:t>(command: </a:t>
            </a:r>
            <a:r>
              <a:rPr lang="en-US" i="1" dirty="0" err="1" smtClean="0"/>
              <a:t>fitcsvm</a:t>
            </a:r>
            <a:r>
              <a:rPr lang="en-US" i="1" dirty="0" smtClean="0"/>
              <a:t>), </a:t>
            </a:r>
            <a:r>
              <a:rPr lang="en-US" dirty="0" smtClean="0"/>
              <a:t>used for classification, the results were </a:t>
            </a:r>
            <a:r>
              <a:rPr lang="en-US" dirty="0" smtClean="0"/>
              <a:t>10-fold cross-validated </a:t>
            </a:r>
            <a:r>
              <a:rPr lang="en-US" i="1" dirty="0" smtClean="0"/>
              <a:t>(command: </a:t>
            </a:r>
            <a:r>
              <a:rPr lang="en-US" i="1" dirty="0" err="1" smtClean="0"/>
              <a:t>crossval</a:t>
            </a:r>
            <a:r>
              <a:rPr lang="en-US" i="1" dirty="0" smtClean="0"/>
              <a:t>)</a:t>
            </a:r>
            <a:r>
              <a:rPr lang="en-US" dirty="0" smtClean="0"/>
              <a:t>, and </a:t>
            </a:r>
            <a:r>
              <a:rPr lang="en-US" dirty="0" smtClean="0"/>
              <a:t>the </a:t>
            </a:r>
            <a:r>
              <a:rPr lang="en-US" dirty="0" smtClean="0"/>
              <a:t>accuracies were noted </a:t>
            </a:r>
            <a:r>
              <a:rPr lang="en-US" i="1" dirty="0" smtClean="0"/>
              <a:t>(command: </a:t>
            </a:r>
            <a:r>
              <a:rPr lang="en-US" i="1" dirty="0" err="1" smtClean="0"/>
              <a:t>kfoldLoss</a:t>
            </a:r>
            <a:r>
              <a:rPr lang="en-US" i="1" dirty="0" smtClean="0"/>
              <a:t>)</a:t>
            </a:r>
            <a:r>
              <a:rPr lang="en-US" dirty="0" smtClean="0"/>
              <a:t>. </a:t>
            </a:r>
          </a:p>
        </p:txBody>
      </p:sp>
      <p:sp>
        <p:nvSpPr>
          <p:cNvPr id="10" name="Text Placeholder 9"/>
          <p:cNvSpPr>
            <a:spLocks noGrp="1"/>
          </p:cNvSpPr>
          <p:nvPr>
            <p:ph type="body" sz="quarter" idx="96"/>
          </p:nvPr>
        </p:nvSpPr>
        <p:spPr>
          <a:xfrm>
            <a:off x="914403" y="12813101"/>
            <a:ext cx="10056813" cy="6386341"/>
          </a:xfrm>
        </p:spPr>
        <p:txBody>
          <a:bodyPr/>
          <a:lstStyle/>
          <a:p>
            <a:r>
              <a:rPr lang="en-US" dirty="0" smtClean="0"/>
              <a:t>A large part of our features were generated via the “OpenCV” computer vision analysis package, with code written in Python [1]. </a:t>
            </a:r>
          </a:p>
          <a:p>
            <a:r>
              <a:rPr lang="en-US" b="1" dirty="0" smtClean="0"/>
              <a:t>I. Total run-time</a:t>
            </a:r>
          </a:p>
          <a:p>
            <a:r>
              <a:rPr lang="en-US" dirty="0" smtClean="0"/>
              <a:t>OpenCV can </a:t>
            </a:r>
            <a:r>
              <a:rPr lang="en-US" dirty="0"/>
              <a:t>provide the frames per second (FPS) for a given trailer as well, and this allowed us to calculate the run-time of trailers in seconds</a:t>
            </a:r>
            <a:r>
              <a:rPr lang="en-US" dirty="0" smtClean="0"/>
              <a:t>.</a:t>
            </a:r>
          </a:p>
          <a:p>
            <a:pPr algn="just"/>
            <a:r>
              <a:rPr lang="en-US" b="1" dirty="0" smtClean="0"/>
              <a:t>II. Number of frames</a:t>
            </a:r>
          </a:p>
          <a:p>
            <a:r>
              <a:rPr lang="en-US" dirty="0"/>
              <a:t>OpenCV allows the processing of video data on a per-frame basis. </a:t>
            </a:r>
            <a:r>
              <a:rPr lang="en-US" dirty="0" smtClean="0"/>
              <a:t>Individual </a:t>
            </a:r>
            <a:r>
              <a:rPr lang="en-US" dirty="0"/>
              <a:t>frames were counted, in order to get a total run-time of any given trailer in terms of frame count</a:t>
            </a:r>
            <a:r>
              <a:rPr lang="en-US" dirty="0" smtClean="0"/>
              <a:t>.</a:t>
            </a:r>
          </a:p>
          <a:p>
            <a:r>
              <a:rPr lang="en-US" b="1" dirty="0" smtClean="0"/>
              <a:t>III. Number of shots</a:t>
            </a:r>
          </a:p>
          <a:p>
            <a:r>
              <a:rPr lang="en-US" dirty="0" smtClean="0"/>
              <a:t>We detected shot transitions by examining the color histogram for each frame, and </a:t>
            </a:r>
            <a:r>
              <a:rPr lang="en-US" dirty="0" smtClean="0"/>
              <a:t>detecting [[using \Chi </a:t>
            </a:r>
            <a:r>
              <a:rPr lang="en-US" dirty="0" err="1" smtClean="0"/>
              <a:t>squred</a:t>
            </a:r>
            <a:r>
              <a:rPr lang="en-US" dirty="0" smtClean="0"/>
              <a:t> measure </a:t>
            </a:r>
            <a:r>
              <a:rPr lang="en-US" dirty="0" err="1" smtClean="0"/>
              <a:t>etc</a:t>
            </a:r>
            <a:r>
              <a:rPr lang="en-US" dirty="0" smtClean="0"/>
              <a:t>?]] </a:t>
            </a:r>
            <a:r>
              <a:rPr lang="en-US" dirty="0" smtClean="0"/>
              <a:t>a drastic change in color histogram.</a:t>
            </a:r>
          </a:p>
          <a:p>
            <a:endParaRPr lang="en-US" dirty="0" smtClean="0"/>
          </a:p>
        </p:txBody>
      </p:sp>
      <p:sp>
        <p:nvSpPr>
          <p:cNvPr id="11" name="Text Placeholder 10"/>
          <p:cNvSpPr>
            <a:spLocks noGrp="1"/>
          </p:cNvSpPr>
          <p:nvPr>
            <p:ph type="body" sz="quarter" idx="10"/>
          </p:nvPr>
        </p:nvSpPr>
        <p:spPr>
          <a:xfrm>
            <a:off x="904188" y="6168931"/>
            <a:ext cx="10056813" cy="5616900"/>
          </a:xfrm>
        </p:spPr>
        <p:txBody>
          <a:bodyPr/>
          <a:lstStyle/>
          <a:p>
            <a:pPr algn="just"/>
            <a:r>
              <a:rPr lang="en-US" dirty="0"/>
              <a:t> </a:t>
            </a:r>
            <a:r>
              <a:rPr lang="en-US" dirty="0" smtClean="0"/>
              <a:t> Movie </a:t>
            </a:r>
            <a:r>
              <a:rPr lang="en-US" dirty="0"/>
              <a:t>trailers are one of the most effective advertising tools for movies. </a:t>
            </a:r>
            <a:r>
              <a:rPr lang="en-US" dirty="0" smtClean="0"/>
              <a:t>Human </a:t>
            </a:r>
            <a:r>
              <a:rPr lang="en-US" dirty="0"/>
              <a:t>movie viewers </a:t>
            </a:r>
            <a:r>
              <a:rPr lang="en-US" dirty="0" smtClean="0"/>
              <a:t>can tell the genre of a movie given </a:t>
            </a:r>
            <a:r>
              <a:rPr lang="en-US" dirty="0"/>
              <a:t>the first minute of watching </a:t>
            </a:r>
            <a:r>
              <a:rPr lang="en-US" dirty="0" smtClean="0"/>
              <a:t>its trailer. Viewers </a:t>
            </a:r>
            <a:r>
              <a:rPr lang="en-US" dirty="0"/>
              <a:t>have developed this cognitive ability by watching countless movies of various genres over time, and have subconsciously </a:t>
            </a:r>
            <a:r>
              <a:rPr lang="en-US" dirty="0" smtClean="0"/>
              <a:t>associated certain cinematic </a:t>
            </a:r>
            <a:r>
              <a:rPr lang="en-US" dirty="0"/>
              <a:t>features </a:t>
            </a:r>
            <a:r>
              <a:rPr lang="en-US" dirty="0" smtClean="0"/>
              <a:t>with </a:t>
            </a:r>
            <a:r>
              <a:rPr lang="en-US" dirty="0" smtClean="0"/>
              <a:t>specific genres</a:t>
            </a:r>
            <a:r>
              <a:rPr lang="en-US" dirty="0" smtClean="0"/>
              <a:t>.</a:t>
            </a:r>
          </a:p>
          <a:p>
            <a:pPr algn="just"/>
            <a:r>
              <a:rPr lang="en-US" dirty="0" smtClean="0"/>
              <a:t>  We aimed to develop an </a:t>
            </a:r>
            <a:r>
              <a:rPr lang="en-US" dirty="0"/>
              <a:t>algorithm </a:t>
            </a:r>
            <a:r>
              <a:rPr lang="en-US" dirty="0" smtClean="0"/>
              <a:t>that mimics this </a:t>
            </a:r>
            <a:r>
              <a:rPr lang="en-US" dirty="0"/>
              <a:t>process </a:t>
            </a:r>
            <a:r>
              <a:rPr lang="en-US" dirty="0" smtClean="0"/>
              <a:t>for computers. There were two major parts to this endeavor. The first is the </a:t>
            </a:r>
            <a:r>
              <a:rPr lang="en-US" dirty="0"/>
              <a:t>process of identifying cinematic features from a large set of trailers of </a:t>
            </a:r>
            <a:r>
              <a:rPr lang="en-US" dirty="0" smtClean="0"/>
              <a:t>a known </a:t>
            </a:r>
            <a:r>
              <a:rPr lang="en-US" dirty="0" smtClean="0"/>
              <a:t>genre (as determined by www.movie-list.com); </a:t>
            </a:r>
            <a:r>
              <a:rPr lang="en-US" dirty="0" smtClean="0"/>
              <a:t>the second is training </a:t>
            </a:r>
            <a:r>
              <a:rPr lang="en-US" dirty="0"/>
              <a:t>a machine learning algorithm to develop classification criteria based on these features and genre </a:t>
            </a:r>
            <a:r>
              <a:rPr lang="en-US" dirty="0" smtClean="0"/>
              <a:t>metadata. </a:t>
            </a:r>
          </a:p>
          <a:p>
            <a:pPr algn="just"/>
            <a:r>
              <a:rPr lang="en-US" dirty="0"/>
              <a:t> </a:t>
            </a:r>
            <a:r>
              <a:rPr lang="en-US" dirty="0" smtClean="0"/>
              <a:t> Lastly, the </a:t>
            </a:r>
            <a:r>
              <a:rPr lang="en-US" dirty="0"/>
              <a:t>generated classification criteria </a:t>
            </a:r>
            <a:r>
              <a:rPr lang="en-US" dirty="0" smtClean="0"/>
              <a:t>was tested on </a:t>
            </a:r>
            <a:r>
              <a:rPr lang="en-US" dirty="0"/>
              <a:t>a set of trailers to assess the effectiveness of our approach.</a:t>
            </a:r>
          </a:p>
        </p:txBody>
      </p:sp>
      <p:sp>
        <p:nvSpPr>
          <p:cNvPr id="12" name="Text Placeholder 11"/>
          <p:cNvSpPr>
            <a:spLocks noGrp="1"/>
          </p:cNvSpPr>
          <p:nvPr>
            <p:ph type="body" sz="quarter" idx="26"/>
          </p:nvPr>
        </p:nvSpPr>
        <p:spPr>
          <a:xfrm>
            <a:off x="32955182" y="15402549"/>
            <a:ext cx="10047018" cy="10233548"/>
          </a:xfrm>
        </p:spPr>
        <p:txBody>
          <a:bodyPr/>
          <a:lstStyle/>
          <a:p>
            <a:r>
              <a:rPr lang="en-US" dirty="0" smtClean="0"/>
              <a:t>This work demonstrates the construction of a movie genre classifier using features acquired from video and audio portions of movie trailers. A series of video analyses using a computer vision library generated numerous video</a:t>
            </a:r>
            <a:r>
              <a:rPr lang="en-US" dirty="0"/>
              <a:t> </a:t>
            </a:r>
            <a:r>
              <a:rPr lang="en-US" dirty="0" smtClean="0"/>
              <a:t>features, such as detail scores, dark scenes, color and intensity profiles, etc. Temporal and frequency analysis of audio identified sharp increases and decreases of volume and frequency spectra. MATLAB classifiers trained using these features classified movie genres with success rate ranging from 60% to 95%. Of two classifiers, the binary decision tree and support vector machine, the latter had approx. an 8% higher likelihood of successful classification overall. </a:t>
            </a:r>
          </a:p>
          <a:p>
            <a:r>
              <a:rPr lang="en-US" dirty="0"/>
              <a:t> </a:t>
            </a:r>
            <a:r>
              <a:rPr lang="en-US" dirty="0" smtClean="0"/>
              <a:t> It is worth noting that our machine learning algorithm’s pipeline has a minimum amount of required human interaction. The only step within that necessitates human input is providing a genre classification for the initial set of movie trailers used for training. The rest of the pipeline is almost entirely </a:t>
            </a:r>
            <a:r>
              <a:rPr lang="en-US" dirty="0" smtClean="0"/>
              <a:t>automated. While this project was tailored to movie trailers, it </a:t>
            </a:r>
            <a:r>
              <a:rPr lang="en-US" dirty="0" smtClean="0"/>
              <a:t>can be adapted </a:t>
            </a:r>
            <a:r>
              <a:rPr lang="en-US" dirty="0" smtClean="0"/>
              <a:t>more generally to </a:t>
            </a:r>
            <a:r>
              <a:rPr lang="en-US" dirty="0" smtClean="0"/>
              <a:t>any environment that </a:t>
            </a:r>
            <a:r>
              <a:rPr lang="en-US" dirty="0" smtClean="0"/>
              <a:t>utilizes </a:t>
            </a:r>
            <a:r>
              <a:rPr lang="en-US" dirty="0" smtClean="0"/>
              <a:t>computer vision-audio based machine learning. This can include surveillance, video tracking, and other applications.</a:t>
            </a:r>
          </a:p>
          <a:p>
            <a:r>
              <a:rPr lang="en-US" dirty="0" smtClean="0"/>
              <a:t>  Another target of future work is comparing our results with the performance of human subjects. Since the definition of a “genre” is rather loose, </a:t>
            </a:r>
            <a:r>
              <a:rPr lang="en-US" dirty="0" smtClean="0"/>
              <a:t>not everyone would agree on the genre of a given trailer.</a:t>
            </a:r>
            <a:r>
              <a:rPr lang="en-US" dirty="0" smtClean="0"/>
              <a:t> </a:t>
            </a:r>
            <a:r>
              <a:rPr lang="en-US" dirty="0" smtClean="0"/>
              <a:t>Thus, it’s likely that </a:t>
            </a:r>
            <a:r>
              <a:rPr lang="en-US" dirty="0" smtClean="0"/>
              <a:t>the predictions of </a:t>
            </a:r>
            <a:r>
              <a:rPr lang="en-US" dirty="0" smtClean="0"/>
              <a:t>a </a:t>
            </a:r>
            <a:r>
              <a:rPr lang="en-US" dirty="0" smtClean="0"/>
              <a:t>human subject may </a:t>
            </a:r>
            <a:r>
              <a:rPr lang="en-US" dirty="0" smtClean="0"/>
              <a:t>differ from the genre labels in our metadata. We hypothesize that it may even be possible for machine learning to outperform humans at this task.</a:t>
            </a:r>
            <a:endParaRPr lang="en-US" dirty="0"/>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4331" r="4017"/>
          <a:stretch/>
        </p:blipFill>
        <p:spPr>
          <a:xfrm>
            <a:off x="22504457" y="16074984"/>
            <a:ext cx="9677399" cy="6845112"/>
          </a:xfrm>
          <a:prstGeom prst="rect">
            <a:avLst/>
          </a:prstGeo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6437" r="51694"/>
          <a:stretch/>
        </p:blipFill>
        <p:spPr>
          <a:xfrm>
            <a:off x="22564017" y="24121899"/>
            <a:ext cx="4691003" cy="7663017"/>
          </a:xfrm>
          <a:prstGeom prst="round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14022" y="5729783"/>
            <a:ext cx="9698264" cy="6409400"/>
          </a:xfrm>
          <a:prstGeom prst="round2SameRect">
            <a:avLst/>
          </a:prstGeom>
        </p:spPr>
      </p:pic>
      <p:sp>
        <p:nvSpPr>
          <p:cNvPr id="17" name="Text Placeholder 16"/>
          <p:cNvSpPr>
            <a:spLocks noGrp="1"/>
          </p:cNvSpPr>
          <p:nvPr>
            <p:ph type="body" sz="quarter" idx="11"/>
          </p:nvPr>
        </p:nvSpPr>
        <p:spPr/>
        <p:txBody>
          <a:bodyPr/>
          <a:lstStyle/>
          <a:p>
            <a:r>
              <a:rPr lang="en-US" dirty="0" smtClean="0"/>
              <a:t>MOTIVATION</a:t>
            </a:r>
            <a:endParaRPr lang="en-US" dirty="0"/>
          </a:p>
        </p:txBody>
      </p:sp>
      <p:sp>
        <p:nvSpPr>
          <p:cNvPr id="40" name="Text Placeholder 9"/>
          <p:cNvSpPr txBox="1">
            <a:spLocks/>
          </p:cNvSpPr>
          <p:nvPr/>
        </p:nvSpPr>
        <p:spPr>
          <a:xfrm>
            <a:off x="897837" y="16402215"/>
            <a:ext cx="10056813"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endParaRPr lang="en-US" dirty="0"/>
          </a:p>
        </p:txBody>
      </p:sp>
      <p:sp>
        <p:nvSpPr>
          <p:cNvPr id="41" name="Text Placeholder 452"/>
          <p:cNvSpPr txBox="1">
            <a:spLocks/>
          </p:cNvSpPr>
          <p:nvPr/>
        </p:nvSpPr>
        <p:spPr>
          <a:xfrm>
            <a:off x="904188" y="12306941"/>
            <a:ext cx="10050462" cy="75404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l"/>
            <a:r>
              <a:rPr lang="en-US" u="none" dirty="0" smtClean="0"/>
              <a:t>Video Features</a:t>
            </a:r>
            <a:endParaRPr lang="en-US" u="none" dirty="0"/>
          </a:p>
        </p:txBody>
      </p:sp>
      <p:pic>
        <p:nvPicPr>
          <p:cNvPr id="18" name="Picture 17"/>
          <p:cNvPicPr>
            <a:picLocks noChangeAspect="1"/>
          </p:cNvPicPr>
          <p:nvPr/>
        </p:nvPicPr>
        <p:blipFill rotWithShape="1">
          <a:blip r:embed="rId6">
            <a:extLst>
              <a:ext uri="{28A0092B-C50C-407E-A947-70E740481C1C}">
                <a14:useLocalDpi xmlns:a14="http://schemas.microsoft.com/office/drawing/2010/main" val="0"/>
              </a:ext>
            </a:extLst>
          </a:blip>
          <a:srcRect l="5811" t="5040" r="5673" b="8710"/>
          <a:stretch/>
        </p:blipFill>
        <p:spPr>
          <a:xfrm>
            <a:off x="986272" y="18394669"/>
            <a:ext cx="6215975" cy="2743200"/>
          </a:xfrm>
          <a:prstGeom prst="rect">
            <a:avLst/>
          </a:prstGeom>
        </p:spPr>
      </p:pic>
      <p:pic>
        <p:nvPicPr>
          <p:cNvPr id="20" name="Picture 19"/>
          <p:cNvPicPr>
            <a:picLocks noChangeAspect="1"/>
          </p:cNvPicPr>
          <p:nvPr/>
        </p:nvPicPr>
        <p:blipFill rotWithShape="1">
          <a:blip r:embed="rId7">
            <a:extLst>
              <a:ext uri="{28A0092B-C50C-407E-A947-70E740481C1C}">
                <a14:useLocalDpi xmlns:a14="http://schemas.microsoft.com/office/drawing/2010/main" val="0"/>
              </a:ext>
            </a:extLst>
          </a:blip>
          <a:srcRect l="5812" t="5040" r="6089" b="9628"/>
          <a:stretch/>
        </p:blipFill>
        <p:spPr>
          <a:xfrm>
            <a:off x="986272" y="21289126"/>
            <a:ext cx="6217920" cy="2727672"/>
          </a:xfrm>
          <a:prstGeom prst="rect">
            <a:avLst/>
          </a:prstGeom>
        </p:spPr>
      </p:pic>
      <p:pic>
        <p:nvPicPr>
          <p:cNvPr id="22" name="Picture 21"/>
          <p:cNvPicPr>
            <a:picLocks noChangeAspect="1"/>
          </p:cNvPicPr>
          <p:nvPr/>
        </p:nvPicPr>
        <p:blipFill rotWithShape="1">
          <a:blip r:embed="rId8">
            <a:extLst>
              <a:ext uri="{28A0092B-C50C-407E-A947-70E740481C1C}">
                <a14:useLocalDpi xmlns:a14="http://schemas.microsoft.com/office/drawing/2010/main" val="0"/>
              </a:ext>
            </a:extLst>
          </a:blip>
          <a:srcRect l="5841" t="4735" r="5981" b="9016"/>
          <a:stretch/>
        </p:blipFill>
        <p:spPr>
          <a:xfrm>
            <a:off x="966122" y="24180184"/>
            <a:ext cx="6217920" cy="2752674"/>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5066" y="18394669"/>
            <a:ext cx="3657600" cy="2743200"/>
          </a:xfrm>
          <a:prstGeom prst="rect">
            <a:avLst/>
          </a:prstGeom>
        </p:spPr>
      </p:pic>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75516" y="21311698"/>
            <a:ext cx="3657600" cy="2743200"/>
          </a:xfrm>
          <a:prstGeom prst="rect">
            <a:avLst/>
          </a:prstGeom>
        </p:spPr>
      </p:pic>
      <p:pic>
        <p:nvPicPr>
          <p:cNvPr id="25" name="Pictur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80052" y="24188527"/>
            <a:ext cx="3657600" cy="2743200"/>
          </a:xfrm>
          <a:prstGeom prst="rect">
            <a:avLst/>
          </a:prstGeom>
        </p:spPr>
      </p:pic>
      <p:sp>
        <p:nvSpPr>
          <p:cNvPr id="49" name="Text Placeholder 9"/>
          <p:cNvSpPr txBox="1">
            <a:spLocks/>
          </p:cNvSpPr>
          <p:nvPr/>
        </p:nvSpPr>
        <p:spPr>
          <a:xfrm>
            <a:off x="990603" y="26828370"/>
            <a:ext cx="10056813" cy="246219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i="1" dirty="0" smtClean="0"/>
              <a:t>A demonstration of shot transition detection. The histograms pertaining to the same shot (top, middle) share similar color histograms, while the one for a different shot (middle) displays different color components. (Frozen Fever, animation)</a:t>
            </a:r>
          </a:p>
          <a:p>
            <a:endParaRPr lang="en-US" dirty="0" smtClean="0"/>
          </a:p>
        </p:txBody>
      </p:sp>
      <p:sp>
        <p:nvSpPr>
          <p:cNvPr id="50" name="Text Placeholder 9"/>
          <p:cNvSpPr txBox="1">
            <a:spLocks/>
          </p:cNvSpPr>
          <p:nvPr/>
        </p:nvSpPr>
        <p:spPr>
          <a:xfrm>
            <a:off x="931609" y="28419168"/>
            <a:ext cx="10056813" cy="4231906"/>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b="1" dirty="0" smtClean="0"/>
              <a:t>IV. Shot length</a:t>
            </a:r>
          </a:p>
          <a:p>
            <a:pPr algn="just"/>
            <a:r>
              <a:rPr lang="en-US" dirty="0" smtClean="0"/>
              <a:t>Once the shot transitions were identified, we </a:t>
            </a:r>
            <a:r>
              <a:rPr lang="en-US" dirty="0" smtClean="0"/>
              <a:t>can obtain </a:t>
            </a:r>
            <a:r>
              <a:rPr lang="en-US" dirty="0" smtClean="0"/>
              <a:t>the following features:</a:t>
            </a:r>
            <a:r>
              <a:rPr lang="en-US" dirty="0" smtClean="0"/>
              <a:t>: </a:t>
            </a:r>
            <a:r>
              <a:rPr lang="en-US" dirty="0" smtClean="0"/>
              <a:t>shot </a:t>
            </a:r>
            <a:r>
              <a:rPr lang="en-US" dirty="0" smtClean="0"/>
              <a:t>length mean and standard deviation, along with minimum </a:t>
            </a:r>
            <a:r>
              <a:rPr lang="en-US" dirty="0" smtClean="0"/>
              <a:t>and </a:t>
            </a:r>
            <a:r>
              <a:rPr lang="en-US" dirty="0" smtClean="0"/>
              <a:t>maximum </a:t>
            </a:r>
            <a:r>
              <a:rPr lang="en-US" dirty="0" smtClean="0"/>
              <a:t>shot </a:t>
            </a:r>
            <a:r>
              <a:rPr lang="en-US" dirty="0" smtClean="0"/>
              <a:t>length.</a:t>
            </a:r>
            <a:endParaRPr lang="en-US" dirty="0" smtClean="0"/>
          </a:p>
          <a:p>
            <a:r>
              <a:rPr lang="en-US" b="1" dirty="0"/>
              <a:t>V. RGB </a:t>
            </a:r>
            <a:r>
              <a:rPr lang="en-US" b="1" dirty="0" smtClean="0"/>
              <a:t>Component Statistics</a:t>
            </a:r>
            <a:endParaRPr lang="en-US" b="1" dirty="0"/>
          </a:p>
          <a:p>
            <a:pPr algn="just"/>
            <a:r>
              <a:rPr lang="en-US" dirty="0"/>
              <a:t>R, G and B components denote the proportion of red, green and blue colors for a given pixel. We calculated the average intensities along each of these color channels, across pixels and across all frames.</a:t>
            </a:r>
          </a:p>
          <a:p>
            <a:endParaRPr lang="en-US" dirty="0" smtClean="0"/>
          </a:p>
        </p:txBody>
      </p:sp>
      <p:sp>
        <p:nvSpPr>
          <p:cNvPr id="51" name="Text Placeholder 9"/>
          <p:cNvSpPr txBox="1">
            <a:spLocks/>
          </p:cNvSpPr>
          <p:nvPr/>
        </p:nvSpPr>
        <p:spPr>
          <a:xfrm>
            <a:off x="11561496" y="6816799"/>
            <a:ext cx="10056813" cy="1308028"/>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b="1" dirty="0" smtClean="0"/>
              <a:t>VI. Detail Score</a:t>
            </a:r>
          </a:p>
          <a:p>
            <a:r>
              <a:rPr lang="en-US" dirty="0" smtClean="0"/>
              <a:t>We summed Canny edge detection filter [2] data to calculate frame detail.</a:t>
            </a:r>
          </a:p>
        </p:txBody>
      </p:sp>
      <p:pic>
        <p:nvPicPr>
          <p:cNvPr id="28" name="Picture 27"/>
          <p:cNvPicPr>
            <a:picLocks noChangeAspect="1"/>
          </p:cNvPicPr>
          <p:nvPr/>
        </p:nvPicPr>
        <p:blipFill rotWithShape="1">
          <a:blip r:embed="rId12" cstate="print">
            <a:extLst>
              <a:ext uri="{28A0092B-C50C-407E-A947-70E740481C1C}">
                <a14:useLocalDpi xmlns:a14="http://schemas.microsoft.com/office/drawing/2010/main" val="0"/>
              </a:ext>
            </a:extLst>
          </a:blip>
          <a:srcRect l="6031" t="4656" r="6031" b="8500"/>
          <a:stretch/>
        </p:blipFill>
        <p:spPr>
          <a:xfrm>
            <a:off x="11691369" y="8086725"/>
            <a:ext cx="4846320" cy="2671386"/>
          </a:xfrm>
          <a:prstGeom prst="rect">
            <a:avLst/>
          </a:prstGeom>
        </p:spPr>
      </p:pic>
      <p:pic>
        <p:nvPicPr>
          <p:cNvPr id="29" name="Picture 28"/>
          <p:cNvPicPr>
            <a:picLocks noChangeAspect="1"/>
          </p:cNvPicPr>
          <p:nvPr/>
        </p:nvPicPr>
        <p:blipFill rotWithShape="1">
          <a:blip r:embed="rId13" cstate="print">
            <a:extLst>
              <a:ext uri="{28A0092B-C50C-407E-A947-70E740481C1C}">
                <a14:useLocalDpi xmlns:a14="http://schemas.microsoft.com/office/drawing/2010/main" val="0"/>
              </a:ext>
            </a:extLst>
          </a:blip>
          <a:srcRect l="5816" t="4273" r="6245" b="7731"/>
          <a:stretch/>
        </p:blipFill>
        <p:spPr>
          <a:xfrm>
            <a:off x="11691369" y="10893110"/>
            <a:ext cx="4846320" cy="2706848"/>
          </a:xfrm>
          <a:prstGeom prst="rect">
            <a:avLst/>
          </a:prstGeom>
        </p:spPr>
      </p:pic>
      <p:pic>
        <p:nvPicPr>
          <p:cNvPr id="30" name="Picture 29"/>
          <p:cNvPicPr>
            <a:picLocks noChangeAspect="1"/>
          </p:cNvPicPr>
          <p:nvPr/>
        </p:nvPicPr>
        <p:blipFill rotWithShape="1">
          <a:blip r:embed="rId14" cstate="print">
            <a:extLst>
              <a:ext uri="{28A0092B-C50C-407E-A947-70E740481C1C}">
                <a14:useLocalDpi xmlns:a14="http://schemas.microsoft.com/office/drawing/2010/main" val="0"/>
              </a:ext>
            </a:extLst>
          </a:blip>
          <a:srcRect l="6031" t="3889" r="6245" b="8499"/>
          <a:stretch/>
        </p:blipFill>
        <p:spPr>
          <a:xfrm>
            <a:off x="16623296" y="8076427"/>
            <a:ext cx="4846320" cy="2701615"/>
          </a:xfrm>
          <a:prstGeom prst="rect">
            <a:avLst/>
          </a:prstGeom>
        </p:spPr>
      </p:pic>
      <p:pic>
        <p:nvPicPr>
          <p:cNvPr id="31" name="Picture 30"/>
          <p:cNvPicPr>
            <a:picLocks noChangeAspect="1"/>
          </p:cNvPicPr>
          <p:nvPr/>
        </p:nvPicPr>
        <p:blipFill rotWithShape="1">
          <a:blip r:embed="rId15" cstate="print">
            <a:extLst>
              <a:ext uri="{28A0092B-C50C-407E-A947-70E740481C1C}">
                <a14:useLocalDpi xmlns:a14="http://schemas.microsoft.com/office/drawing/2010/main" val="0"/>
              </a:ext>
            </a:extLst>
          </a:blip>
          <a:srcRect l="6031" t="3888" r="6031" b="7731"/>
          <a:stretch/>
        </p:blipFill>
        <p:spPr>
          <a:xfrm>
            <a:off x="16607758" y="10885088"/>
            <a:ext cx="4861858" cy="2718667"/>
          </a:xfrm>
          <a:prstGeom prst="rect">
            <a:avLst/>
          </a:prstGeom>
        </p:spPr>
      </p:pic>
      <p:sp>
        <p:nvSpPr>
          <p:cNvPr id="56" name="Text Placeholder 9"/>
          <p:cNvSpPr txBox="1">
            <a:spLocks/>
          </p:cNvSpPr>
          <p:nvPr/>
        </p:nvSpPr>
        <p:spPr>
          <a:xfrm>
            <a:off x="11579351" y="13557763"/>
            <a:ext cx="10056813" cy="207747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i="1" dirty="0" smtClean="0"/>
              <a:t>An edge detection filter was used to obtain different detail scores for frames with different level of detail. (top) Kung Fu Panda 3, Animation-Comedy (bottom) Interstellar, Adventure.</a:t>
            </a:r>
          </a:p>
          <a:p>
            <a:endParaRPr lang="en-US" dirty="0" smtClean="0"/>
          </a:p>
        </p:txBody>
      </p:sp>
      <p:sp>
        <p:nvSpPr>
          <p:cNvPr id="57" name="Text Placeholder 9"/>
          <p:cNvSpPr txBox="1">
            <a:spLocks/>
          </p:cNvSpPr>
          <p:nvPr/>
        </p:nvSpPr>
        <p:spPr>
          <a:xfrm>
            <a:off x="11620289" y="15034529"/>
            <a:ext cx="10056813" cy="207747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b="1" dirty="0" smtClean="0"/>
              <a:t>VII. Dark Scenes</a:t>
            </a:r>
          </a:p>
          <a:p>
            <a:pPr algn="just"/>
            <a:r>
              <a:rPr lang="en-US" dirty="0" smtClean="0"/>
              <a:t>We defined a</a:t>
            </a:r>
            <a:r>
              <a:rPr lang="en-US" dirty="0" smtClean="0"/>
              <a:t> </a:t>
            </a:r>
            <a:r>
              <a:rPr lang="en-US" dirty="0" smtClean="0"/>
              <a:t>“dark scene” </a:t>
            </a:r>
            <a:r>
              <a:rPr lang="en-US" dirty="0" smtClean="0"/>
              <a:t>as </a:t>
            </a:r>
            <a:r>
              <a:rPr lang="en-US" dirty="0" smtClean="0"/>
              <a:t>consecutive frames of darkness. We </a:t>
            </a:r>
            <a:r>
              <a:rPr lang="en-US" dirty="0" smtClean="0"/>
              <a:t>recorded</a:t>
            </a:r>
            <a:r>
              <a:rPr lang="en-US" dirty="0" smtClean="0"/>
              <a:t> the minimum, maximum, mean and standard deviation of the lengths </a:t>
            </a:r>
            <a:r>
              <a:rPr lang="en-US" dirty="0" smtClean="0"/>
              <a:t>of </a:t>
            </a:r>
            <a:r>
              <a:rPr lang="en-US" dirty="0" smtClean="0"/>
              <a:t>these </a:t>
            </a:r>
            <a:r>
              <a:rPr lang="en-US" dirty="0" smtClean="0"/>
              <a:t>scenes, </a:t>
            </a:r>
            <a:r>
              <a:rPr lang="en-US" dirty="0" smtClean="0"/>
              <a:t>and the total fraction of frames composed</a:t>
            </a:r>
            <a:r>
              <a:rPr lang="en-US" dirty="0" smtClean="0"/>
              <a:t> of dark scenes.</a:t>
            </a:r>
            <a:endParaRPr lang="en-US" dirty="0" smtClean="0"/>
          </a:p>
        </p:txBody>
      </p:sp>
      <p:sp>
        <p:nvSpPr>
          <p:cNvPr id="58" name="Text Placeholder 452"/>
          <p:cNvSpPr txBox="1">
            <a:spLocks/>
          </p:cNvSpPr>
          <p:nvPr/>
        </p:nvSpPr>
        <p:spPr>
          <a:xfrm>
            <a:off x="11648320" y="17036138"/>
            <a:ext cx="10050462" cy="75404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l"/>
            <a:r>
              <a:rPr lang="en-US" u="none" dirty="0" smtClean="0"/>
              <a:t>Audio Features</a:t>
            </a:r>
            <a:endParaRPr lang="en-US" u="none" dirty="0"/>
          </a:p>
        </p:txBody>
      </p:sp>
      <p:pic>
        <p:nvPicPr>
          <p:cNvPr id="60" name="Picture 5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067936" y="20824791"/>
            <a:ext cx="9051754" cy="2016632"/>
          </a:xfrm>
          <a:prstGeom prst="rect">
            <a:avLst/>
          </a:prstGeom>
        </p:spPr>
      </p:pic>
      <p:sp>
        <p:nvSpPr>
          <p:cNvPr id="62" name="Text Placeholder 7"/>
          <p:cNvSpPr txBox="1">
            <a:spLocks/>
          </p:cNvSpPr>
          <p:nvPr/>
        </p:nvSpPr>
        <p:spPr>
          <a:xfrm>
            <a:off x="11630858" y="23449668"/>
            <a:ext cx="10048874" cy="207747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b="1" dirty="0" smtClean="0"/>
              <a:t>III. Frequency components of audio</a:t>
            </a:r>
          </a:p>
          <a:p>
            <a:pPr algn="just"/>
            <a:r>
              <a:rPr lang="en-US" dirty="0" smtClean="0"/>
              <a:t>The frequencies constituting the audio track were analyzed via Fast Fourier Transform. They were bucketed into eleven standard octave bands, and the percentage of each octave in the given trailer was recorded.</a:t>
            </a:r>
          </a:p>
        </p:txBody>
      </p:sp>
      <p:sp>
        <p:nvSpPr>
          <p:cNvPr id="63" name="Text Placeholder 454"/>
          <p:cNvSpPr txBox="1">
            <a:spLocks/>
          </p:cNvSpPr>
          <p:nvPr/>
        </p:nvSpPr>
        <p:spPr>
          <a:xfrm>
            <a:off x="11569815" y="25447683"/>
            <a:ext cx="10048875" cy="754045"/>
          </a:xfrm>
          <a:prstGeom prst="rect">
            <a:avLst/>
          </a:prstGeom>
          <a:no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smtClean="0"/>
              <a:t>MACHINE LEARNING ALGORITHM</a:t>
            </a:r>
            <a:endParaRPr lang="en-US" dirty="0"/>
          </a:p>
        </p:txBody>
      </p:sp>
      <p:sp>
        <p:nvSpPr>
          <p:cNvPr id="34" name="Text Placeholder 33"/>
          <p:cNvSpPr>
            <a:spLocks noGrp="1"/>
          </p:cNvSpPr>
          <p:nvPr>
            <p:ph type="body" sz="quarter" idx="30"/>
          </p:nvPr>
        </p:nvSpPr>
        <p:spPr>
          <a:xfrm>
            <a:off x="32972539" y="29341218"/>
            <a:ext cx="10052050" cy="846363"/>
          </a:xfrm>
        </p:spPr>
        <p:txBody>
          <a:bodyPr/>
          <a:lstStyle/>
          <a:p>
            <a:r>
              <a:rPr lang="en-US" dirty="0" smtClean="0"/>
              <a:t>Thanks to Dr. Nathan </a:t>
            </a:r>
            <a:r>
              <a:rPr lang="en-US" dirty="0" err="1" smtClean="0"/>
              <a:t>Kutz</a:t>
            </a:r>
            <a:r>
              <a:rPr lang="en-US" dirty="0" smtClean="0"/>
              <a:t> for his assistance with this project.</a:t>
            </a:r>
            <a:endParaRPr lang="en-US" dirty="0"/>
          </a:p>
        </p:txBody>
      </p:sp>
      <p:sp>
        <p:nvSpPr>
          <p:cNvPr id="66" name="Text Placeholder 456"/>
          <p:cNvSpPr txBox="1">
            <a:spLocks/>
          </p:cNvSpPr>
          <p:nvPr/>
        </p:nvSpPr>
        <p:spPr>
          <a:xfrm>
            <a:off x="32955182" y="5534648"/>
            <a:ext cx="10058400" cy="754045"/>
          </a:xfrm>
          <a:prstGeom prst="rect">
            <a:avLst/>
          </a:prstGeom>
          <a:no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smtClean="0"/>
              <a:t>RESULTS (cont.)</a:t>
            </a:r>
            <a:endParaRPr lang="en-US" dirty="0"/>
          </a:p>
        </p:txBody>
      </p:sp>
      <p:sp>
        <p:nvSpPr>
          <p:cNvPr id="52" name="Text Placeholder 9"/>
          <p:cNvSpPr txBox="1">
            <a:spLocks/>
          </p:cNvSpPr>
          <p:nvPr/>
        </p:nvSpPr>
        <p:spPr>
          <a:xfrm>
            <a:off x="11608969" y="22786631"/>
            <a:ext cx="10056813" cy="1308028"/>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i="1" dirty="0" smtClean="0"/>
              <a:t>A sample waveform showing a sudden rise (red) and a sudden fall (green)</a:t>
            </a:r>
          </a:p>
          <a:p>
            <a:endParaRPr lang="en-US" dirty="0" smtClean="0"/>
          </a:p>
        </p:txBody>
      </p:sp>
      <p:sp>
        <p:nvSpPr>
          <p:cNvPr id="53" name="Text Placeholder 9"/>
          <p:cNvSpPr txBox="1">
            <a:spLocks/>
          </p:cNvSpPr>
          <p:nvPr/>
        </p:nvSpPr>
        <p:spPr>
          <a:xfrm>
            <a:off x="22292826" y="12144129"/>
            <a:ext cx="10056813"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i="1" dirty="0" smtClean="0"/>
              <a:t>Block diagram illustrating our overall algorithm pipeline</a:t>
            </a:r>
          </a:p>
        </p:txBody>
      </p:sp>
      <p:sp>
        <p:nvSpPr>
          <p:cNvPr id="54" name="Text Placeholder 9"/>
          <p:cNvSpPr txBox="1">
            <a:spLocks/>
          </p:cNvSpPr>
          <p:nvPr/>
        </p:nvSpPr>
        <p:spPr>
          <a:xfrm>
            <a:off x="22238072" y="13512403"/>
            <a:ext cx="10056813" cy="2769967"/>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dirty="0"/>
              <a:t>The </a:t>
            </a:r>
            <a:r>
              <a:rPr lang="en-US" dirty="0" smtClean="0"/>
              <a:t>rates </a:t>
            </a:r>
            <a:r>
              <a:rPr lang="en-US" dirty="0"/>
              <a:t>of </a:t>
            </a:r>
            <a:r>
              <a:rPr lang="en-US" dirty="0" smtClean="0"/>
              <a:t>success of </a:t>
            </a:r>
            <a:r>
              <a:rPr lang="en-US" dirty="0"/>
              <a:t>classification by our algorithm for top ten most popular genres are shown </a:t>
            </a:r>
            <a:r>
              <a:rPr lang="en-US" dirty="0" smtClean="0"/>
              <a:t>below. The </a:t>
            </a:r>
            <a:r>
              <a:rPr lang="en-US" dirty="0"/>
              <a:t>Drama genre </a:t>
            </a:r>
            <a:r>
              <a:rPr lang="en-US" dirty="0" smtClean="0"/>
              <a:t>had </a:t>
            </a:r>
            <a:r>
              <a:rPr lang="en-US" dirty="0"/>
              <a:t>the lowest success </a:t>
            </a:r>
            <a:r>
              <a:rPr lang="en-US" dirty="0" smtClean="0"/>
              <a:t>rate, with 58% </a:t>
            </a:r>
            <a:r>
              <a:rPr lang="en-US" dirty="0"/>
              <a:t>and </a:t>
            </a:r>
            <a:r>
              <a:rPr lang="en-US" dirty="0" smtClean="0"/>
              <a:t>66% </a:t>
            </a:r>
            <a:r>
              <a:rPr lang="en-US" dirty="0"/>
              <a:t>successful classification for binary decision tree and SVM respectively. </a:t>
            </a:r>
            <a:r>
              <a:rPr lang="en-US" dirty="0" smtClean="0"/>
              <a:t>The rest of the genres </a:t>
            </a:r>
            <a:r>
              <a:rPr lang="en-US" dirty="0"/>
              <a:t>registered consistently over </a:t>
            </a:r>
            <a:r>
              <a:rPr lang="en-US" dirty="0" smtClean="0"/>
              <a:t>a 70% </a:t>
            </a:r>
            <a:r>
              <a:rPr lang="en-US" dirty="0"/>
              <a:t>success rate. Compared to </a:t>
            </a:r>
            <a:r>
              <a:rPr lang="en-US" dirty="0" smtClean="0"/>
              <a:t>binary </a:t>
            </a:r>
            <a:r>
              <a:rPr lang="en-US" dirty="0"/>
              <a:t>decision </a:t>
            </a:r>
            <a:r>
              <a:rPr lang="en-US" dirty="0" smtClean="0"/>
              <a:t>trees, SVM </a:t>
            </a:r>
            <a:r>
              <a:rPr lang="en-US" dirty="0"/>
              <a:t>had roughly </a:t>
            </a:r>
            <a:r>
              <a:rPr lang="en-US" dirty="0" smtClean="0"/>
              <a:t>an 8% </a:t>
            </a:r>
            <a:r>
              <a:rPr lang="en-US" dirty="0"/>
              <a:t>higher success rate </a:t>
            </a:r>
            <a:r>
              <a:rPr lang="en-US" dirty="0" smtClean="0"/>
              <a:t>overall for any </a:t>
            </a:r>
            <a:r>
              <a:rPr lang="en-US" dirty="0"/>
              <a:t>given </a:t>
            </a:r>
            <a:r>
              <a:rPr lang="en-US" dirty="0" smtClean="0"/>
              <a:t>genre.</a:t>
            </a:r>
          </a:p>
        </p:txBody>
      </p:sp>
      <p:sp>
        <p:nvSpPr>
          <p:cNvPr id="55" name="Text Placeholder 9"/>
          <p:cNvSpPr txBox="1">
            <a:spLocks/>
          </p:cNvSpPr>
          <p:nvPr/>
        </p:nvSpPr>
        <p:spPr>
          <a:xfrm>
            <a:off x="22259925" y="22890815"/>
            <a:ext cx="10056813" cy="1231084"/>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dirty="0" smtClean="0"/>
              <a:t>Performing singular value decomposition (SVD) on the feature set can give us the covariance of the principal modes in the set. </a:t>
            </a:r>
          </a:p>
        </p:txBody>
      </p:sp>
      <p:sp>
        <p:nvSpPr>
          <p:cNvPr id="67" name="Text Placeholder 9"/>
          <p:cNvSpPr txBox="1">
            <a:spLocks/>
          </p:cNvSpPr>
          <p:nvPr/>
        </p:nvSpPr>
        <p:spPr>
          <a:xfrm>
            <a:off x="27360213" y="23900242"/>
            <a:ext cx="4752073" cy="8233001"/>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dirty="0" smtClean="0"/>
              <a:t>  Aside from the first two modes, the covariance of the principal modes decreased steadily.  Note that these modes are not equivalent to features, but rather a combination of features present in the set. For example, in the figure to the left, one can observe how modes 1 through 4 are each combinations, to a varying degree, of all the features.</a:t>
            </a:r>
          </a:p>
          <a:p>
            <a:pPr algn="just"/>
            <a:r>
              <a:rPr lang="en-US" dirty="0"/>
              <a:t> </a:t>
            </a:r>
            <a:r>
              <a:rPr lang="en-US" dirty="0" smtClean="0"/>
              <a:t> The first mode captures approx. 8.5% of the energy in the feature set. We performed a dimensional reduction by making classifications using the first mode only</a:t>
            </a:r>
            <a:r>
              <a:rPr lang="en-US" dirty="0"/>
              <a:t>. Surprisingly, the difference of success rate between </a:t>
            </a:r>
            <a:r>
              <a:rPr lang="en-US" dirty="0" smtClean="0"/>
              <a:t>single-</a:t>
            </a:r>
            <a:r>
              <a:rPr lang="en-US" dirty="0"/>
              <a:t>mode </a:t>
            </a:r>
            <a:r>
              <a:rPr lang="en-US" dirty="0" smtClean="0"/>
              <a:t>and full-mode was </a:t>
            </a:r>
            <a:r>
              <a:rPr lang="en-US" dirty="0"/>
              <a:t>less than </a:t>
            </a:r>
            <a:r>
              <a:rPr lang="en-US" dirty="0" smtClean="0"/>
              <a:t>10%.</a:t>
            </a:r>
          </a:p>
        </p:txBody>
      </p:sp>
      <p:pic>
        <p:nvPicPr>
          <p:cNvPr id="2" name="Picture 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1065308" y="2045199"/>
            <a:ext cx="2591418" cy="2591418"/>
          </a:xfrm>
          <a:prstGeom prst="rect">
            <a:avLst/>
          </a:prstGeom>
        </p:spPr>
      </p:pic>
      <p:pic>
        <p:nvPicPr>
          <p:cNvPr id="3" name="Picture 2"/>
          <p:cNvPicPr>
            <a:picLocks noChangeAspect="1"/>
          </p:cNvPicPr>
          <p:nvPr/>
        </p:nvPicPr>
        <p:blipFill rotWithShape="1">
          <a:blip r:embed="rId18">
            <a:extLst>
              <a:ext uri="{28A0092B-C50C-407E-A947-70E740481C1C}">
                <a14:useLocalDpi xmlns:a14="http://schemas.microsoft.com/office/drawing/2010/main" val="0"/>
              </a:ext>
            </a:extLst>
          </a:blip>
          <a:srcRect l="6712" t="1" r="6223" b="-751"/>
          <a:stretch/>
        </p:blipFill>
        <p:spPr>
          <a:xfrm>
            <a:off x="33148179" y="6322026"/>
            <a:ext cx="9586450" cy="8311774"/>
          </a:xfrm>
          <a:prstGeom prst="rect">
            <a:avLst/>
          </a:prstGeom>
        </p:spPr>
      </p:pic>
    </p:spTree>
    <p:extLst>
      <p:ext uri="{BB962C8B-B14F-4D97-AF65-F5344CB8AC3E}">
        <p14:creationId xmlns:p14="http://schemas.microsoft.com/office/powerpoint/2010/main" val="3425218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36x48-Template-V2b">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1093</TotalTime>
  <Words>1442</Words>
  <Application>Microsoft Office PowerPoint</Application>
  <PresentationFormat>Custom</PresentationFormat>
  <Paragraphs>55</Paragraphs>
  <Slides>1</Slides>
  <Notes>1</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9" baseType="lpstr">
      <vt:lpstr>Arial</vt:lpstr>
      <vt:lpstr>Calibri</vt:lpstr>
      <vt:lpstr>Times New Roman</vt:lpstr>
      <vt:lpstr>Trebuchet MS</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John F. Fuini</cp:lastModifiedBy>
  <cp:revision>108</cp:revision>
  <dcterms:created xsi:type="dcterms:W3CDTF">2012-02-03T19:11:35Z</dcterms:created>
  <dcterms:modified xsi:type="dcterms:W3CDTF">2016-03-13T00:43:40Z</dcterms:modified>
</cp:coreProperties>
</file>